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8" r:id="rId10"/>
    <p:sldId id="267" r:id="rId11"/>
    <p:sldId id="269" r:id="rId12"/>
    <p:sldId id="26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1D670-07FC-41A9-1794-5F8969294B7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19F618-E644-1392-DA8C-1D15B72E43C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6B4EC-005F-F392-CB2A-7D31A102BE6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237996-5292-4E4A-8263-5F0DB1F2B922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02FC1D-43AA-AAB9-1BEE-F07B7CFDD7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428625-BE02-3C5A-737C-A1B11698ED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561B3D-5950-48F2-9B61-EAC9FEE468E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6203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867CF-C746-7A9C-67A3-94E70087394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E6EFA8-FEF1-8B3B-6183-D79B572F4DD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8198C-04C0-890B-C5F2-8642ADD433A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398C709-B47F-44EA-AD8A-B2886B782CE1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DB619-2E9F-D4B6-3D59-4F4FF383BAE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62F0D-D4C4-0F78-D12B-80B98B7F03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9DAC68D-2715-41F2-B59F-1607E4FDDDF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0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DD1B620-075F-6A72-5156-AC300E0B4D7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029A42-FD3C-BA7B-BCBC-DA14BE43D40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C1FD0-7706-7C82-430E-4FFB60E38A4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6CE490-FC9A-4438-96D9-6E6F189BCC85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3A5DA-0DF9-DD9B-DF9D-DA8FC38FD9D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AEC5A-AA46-A8FA-3344-423514642F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95C7C20-0258-45C8-8DED-2BA96B061CB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413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89E7-8C1F-4EB4-5B12-0A7C7C4BB6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E3A5-6F3E-126C-1F82-4E4EE1D03F21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0084D-07B7-F2F7-1BC9-D610847971C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E6B8311-B4CD-4283-8343-DA495CE34A96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E645C-6818-C648-52D8-4D1E67126D4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4B2C7-1F12-03E8-B067-E37DA69291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852453-CA4D-4998-940C-237CE1F7851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54484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36F7-EC2C-4CF2-37E8-9BE12660600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8E0B3-D6EE-8DDC-0FD7-C8ACA99374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76767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83717-43EE-F0A1-3D83-560499C29E7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2C8CDF-44D5-412E-9166-6226A8821795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56AFB-F0ED-D977-8895-A3B2F44B667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FB311-D092-5F01-DA37-B49FBF25B5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F419124-1D68-4D40-A830-43E288250D8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27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B4D19-0EA8-BFB9-DCCB-396CC039EA3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564CA-DFA4-04B5-C77D-A58ABF47D4C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E4778-E366-0A5E-8C58-7B2B5C45592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4CB853-DDE9-5529-5CE0-456BBFC62F1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5E6D44-041E-44B9-AB6B-34119D047BC7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160541-F6B2-A93A-42FB-3AE42077A6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F48D09-6884-1A8F-5197-B3D2466471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D5656D-C390-4853-B54A-FEE57CA7962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93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D4623-8F89-3FE1-7D8A-D3286405E3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AEF54F-C3AE-1AD4-763C-D9AC6DD15A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7A07C-0B4D-F046-1E72-10B06296DEF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2545B0-7DC9-EFA7-92DC-F6FF20DB63F6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9A84E4-6E3C-2105-9B38-F8268261CDA6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89C8C4-ABC1-B6C8-69B1-BA28FCF9EDE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99B1F1-E062-4D72-A6F1-D24F99D2D112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A5BD3F-693F-7C6A-F7AB-2531EAAF347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232644-6F88-F7D0-521D-8EE484458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AEA969-041A-44AE-A1B2-568FEC21E3B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243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ED43D-48F7-0CC6-E625-B3AD0268C5B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4A62D-C5E6-D6BE-0EB3-FAD9EA901B9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695019-1C2E-45EE-ABCA-EAB0299FBA23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F06696-4A1D-FFE2-079D-12AEF827F9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356E7-3552-F609-0766-94D3AE89AFF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FEB79E1-A560-481F-9B62-9DF631CD847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6102CE-EB84-B0B8-4048-F35112E22C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BB1576-FC61-4C33-AFD9-E968D2596D67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7AAF7-AD6D-145F-DA08-C7CEFD8DF8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A85704-1D62-3EBB-3278-7FDDD67CEF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5BE4C5-69B8-408B-A7AE-9A1F39250BF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643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71-82B7-3E3A-7577-676E093313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B90E2-0D5E-D65C-10BE-DF683723A28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816C05-705E-E7E0-9C5E-8CF1BB0C5F0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32BC93-63E4-2308-F94D-4E5A1FF187B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138771C-E9EA-4408-B202-83B34C4F205F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D8130-1C05-AAC3-ACB6-614182F8E28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B1065-6F83-A663-4D76-3CC188DFE5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BD36ADA-2B41-456F-B8CD-D044F3382E4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3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30005-D35A-3214-C1CC-F6CB218E8B2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79D59A-72A1-9B4C-5A83-E94A7C59A5CA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98879-4583-13C1-DED3-744B261249B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6FB2C5-6486-A4E5-AC69-E5FE648A8AF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139D36B-52D3-4A7B-9696-C6803D161B6D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74C6A2-EB81-C2CF-6A53-B9CDFBFF398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208E71-20FD-C06F-0812-84CAFCA661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B6719C3-90C9-4490-B110-D54C105A615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14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417CB-CFAA-E874-1093-B620AF8980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D8335-B5CD-04A7-2162-CC55075680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EEE28-C3BD-4479-8A79-647B555C46BA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A6E3A767-76E1-4233-A4E5-6A3D55FBDAFD}" type="datetime1">
              <a:rPr lang="en-US"/>
              <a:pPr lvl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4E814-D34B-E947-81F5-665A3C1704D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64F1A-F472-C75F-E692-8364416CBA0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767676"/>
                </a:solidFill>
                <a:uFillTx/>
                <a:latin typeface="Aptos"/>
              </a:defRPr>
            </a:lvl1pPr>
          </a:lstStyle>
          <a:p>
            <a:pPr lvl="0"/>
            <a:fld id="{E3743F22-98B2-47DA-BB9A-9BC1EF26899A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ptos Display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ptos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ptos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ptos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pto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A close up of a piece of food&#10;&#10;AI-generated content may be incorrect.">
            <a:extLst>
              <a:ext uri="{FF2B5EF4-FFF2-40B4-BE49-F238E27FC236}">
                <a16:creationId xmlns:a16="http://schemas.microsoft.com/office/drawing/2014/main" id="{4AFF4662-3D8B-8A21-8880-D6DA0A3068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6856" y="1498546"/>
            <a:ext cx="4472229" cy="419488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Box 6">
            <a:extLst>
              <a:ext uri="{FF2B5EF4-FFF2-40B4-BE49-F238E27FC236}">
                <a16:creationId xmlns:a16="http://schemas.microsoft.com/office/drawing/2014/main" id="{A953717E-CBC2-8B50-57EA-B9964AABE1F0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1" i="0" u="none" strike="noStrike" kern="1200" cap="none" spc="0" baseline="0">
                <a:solidFill>
                  <a:srgbClr val="FFFFFF"/>
                </a:solidFill>
                <a:uFillTx/>
                <a:latin typeface="Aptos" pitchFamily="34"/>
                <a:ea typeface="Aptos" pitchFamily="34"/>
                <a:cs typeface="Times New Roman" pitchFamily="18"/>
              </a:rPr>
              <a:t>BREVE PRESENTATION DU KOROBO</a:t>
            </a:r>
            <a:endParaRPr lang="en-US" sz="2800" b="1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extBox 8">
            <a:extLst>
              <a:ext uri="{FF2B5EF4-FFF2-40B4-BE49-F238E27FC236}">
                <a16:creationId xmlns:a16="http://schemas.microsoft.com/office/drawing/2014/main" id="{42617EAF-BB49-EBAB-C7C5-A96A86124A68}"/>
              </a:ext>
            </a:extLst>
          </p:cNvPr>
          <p:cNvSpPr txBox="1"/>
          <p:nvPr/>
        </p:nvSpPr>
        <p:spPr>
          <a:xfrm>
            <a:off x="75401" y="702899"/>
            <a:ext cx="10586767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4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KOROBO</a:t>
            </a:r>
            <a:r>
              <a:rPr lang="fr-FR" sz="24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est un nom de plante tiré du dialecte de la région Androy</a:t>
            </a: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E4AB7AED-1951-4473-D3D1-248E09DF609D}"/>
              </a:ext>
            </a:extLst>
          </p:cNvPr>
          <p:cNvSpPr txBox="1"/>
          <p:nvPr/>
        </p:nvSpPr>
        <p:spPr>
          <a:xfrm>
            <a:off x="75392" y="1344250"/>
            <a:ext cx="11190701" cy="9541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Utiliser pour </a:t>
            </a:r>
            <a:r>
              <a:rPr lang="fr-FR" sz="2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stocker ou conserver des aliments précieux</a:t>
            </a: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 comme le lait et le miel</a:t>
            </a:r>
            <a:endParaRPr lang="en-US" sz="2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6" name="TextBox 12">
            <a:extLst>
              <a:ext uri="{FF2B5EF4-FFF2-40B4-BE49-F238E27FC236}">
                <a16:creationId xmlns:a16="http://schemas.microsoft.com/office/drawing/2014/main" id="{34B3722C-9A59-14F6-92C9-0B513942CF19}"/>
              </a:ext>
            </a:extLst>
          </p:cNvPr>
          <p:cNvSpPr txBox="1"/>
          <p:nvPr/>
        </p:nvSpPr>
        <p:spPr>
          <a:xfrm>
            <a:off x="1284219" y="3858941"/>
            <a:ext cx="6575486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KOROBO </a:t>
            </a:r>
            <a:r>
              <a: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est un </a:t>
            </a:r>
            <a:r>
              <a:rPr lang="fr-FR" sz="1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système numérique intégré </a:t>
            </a:r>
            <a:r>
              <a: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agissant comme un </a:t>
            </a:r>
            <a:r>
              <a:rPr lang="fr-FR" sz="1800" b="0" i="1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réservoir d’informations vitales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7" name="Arrow: Right 13">
            <a:extLst>
              <a:ext uri="{FF2B5EF4-FFF2-40B4-BE49-F238E27FC236}">
                <a16:creationId xmlns:a16="http://schemas.microsoft.com/office/drawing/2014/main" id="{1805F6D7-49B3-8D1B-F21A-93AAB51955E9}"/>
              </a:ext>
            </a:extLst>
          </p:cNvPr>
          <p:cNvSpPr/>
          <p:nvPr/>
        </p:nvSpPr>
        <p:spPr>
          <a:xfrm>
            <a:off x="645859" y="3982239"/>
            <a:ext cx="638351" cy="418036"/>
          </a:xfrm>
          <a:custGeom>
            <a:avLst>
              <a:gd name="f0" fmla="val 14527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4EA72E"/>
          </a:solidFill>
          <a:ln w="25402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8" name="TextBox 15">
            <a:extLst>
              <a:ext uri="{FF2B5EF4-FFF2-40B4-BE49-F238E27FC236}">
                <a16:creationId xmlns:a16="http://schemas.microsoft.com/office/drawing/2014/main" id="{28AA41FB-B106-6CFF-7E55-3F7C3FB8964C}"/>
              </a:ext>
            </a:extLst>
          </p:cNvPr>
          <p:cNvSpPr txBox="1"/>
          <p:nvPr/>
        </p:nvSpPr>
        <p:spPr>
          <a:xfrm>
            <a:off x="0" y="2311795"/>
            <a:ext cx="6154945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une </a:t>
            </a:r>
            <a:r>
              <a:rPr lang="fr-FR" sz="28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plateforme web</a:t>
            </a:r>
            <a:endParaRPr lang="en-US" sz="2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1285F-5B44-D22A-28E5-F84900434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34532EC-6CC9-D2C2-1B7D-960B5C7D1F48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dirty="0">
                <a:solidFill>
                  <a:srgbClr val="FFFFFF"/>
                </a:solidFill>
                <a:latin typeface="Arial" pitchFamily="34"/>
              </a:rPr>
              <a:t>CATEGORIES D’INTERVENANTS</a:t>
            </a:r>
            <a:endParaRPr lang="en-US" sz="2800" b="1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4DA54F-F876-F3DC-841E-715453FD1420}"/>
              </a:ext>
            </a:extLst>
          </p:cNvPr>
          <p:cNvSpPr txBox="1"/>
          <p:nvPr/>
        </p:nvSpPr>
        <p:spPr>
          <a:xfrm>
            <a:off x="91440" y="523219"/>
            <a:ext cx="11567160" cy="6848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225"/>
              </a:spcAft>
            </a:pPr>
            <a:r>
              <a:rPr lang="en-US" sz="3200" dirty="0"/>
              <a:t>3 TYPES D’INTERVENANTS:</a:t>
            </a:r>
          </a:p>
          <a:p>
            <a:pPr marL="457200" indent="-4572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</a:rPr>
              <a:t>EXECUTANT:</a:t>
            </a:r>
          </a:p>
          <a:p>
            <a:pPr>
              <a:lnSpc>
                <a:spcPct val="150000"/>
              </a:lnSpc>
              <a:spcAft>
                <a:spcPts val="225"/>
              </a:spcAft>
            </a:pPr>
            <a:r>
              <a:rPr lang="en-US" sz="3200" dirty="0" err="1"/>
              <a:t>C’est</a:t>
            </a:r>
            <a:r>
              <a:rPr lang="en-US" sz="3200" dirty="0"/>
              <a:t> </a:t>
            </a:r>
            <a:r>
              <a:rPr lang="en-US" sz="3200" dirty="0" err="1"/>
              <a:t>l’organisme</a:t>
            </a:r>
            <a:r>
              <a:rPr lang="en-US" sz="3200" dirty="0"/>
              <a:t> qui met </a:t>
            </a:r>
            <a:r>
              <a:rPr lang="en-US" sz="3200" dirty="0" err="1"/>
              <a:t>en</a:t>
            </a:r>
            <a:r>
              <a:rPr lang="en-US" sz="3200" dirty="0"/>
              <a:t> </a:t>
            </a:r>
            <a:r>
              <a:rPr lang="en-US" sz="3200" dirty="0" err="1"/>
              <a:t>ouvre</a:t>
            </a:r>
            <a:r>
              <a:rPr lang="en-US" sz="3200" dirty="0"/>
              <a:t> </a:t>
            </a:r>
            <a:r>
              <a:rPr lang="en-US" sz="3200" dirty="0" err="1"/>
              <a:t>directement</a:t>
            </a:r>
            <a:r>
              <a:rPr lang="en-US" sz="3200" dirty="0"/>
              <a:t> les </a:t>
            </a:r>
            <a:r>
              <a:rPr lang="en-US" sz="3200" dirty="0" err="1"/>
              <a:t>activites</a:t>
            </a:r>
            <a:r>
              <a:rPr lang="en-US" sz="3200" dirty="0"/>
              <a:t> du PRD</a:t>
            </a:r>
          </a:p>
          <a:p>
            <a:pPr marL="457200" indent="-4572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</a:rPr>
              <a:t>CATALYSEUR:</a:t>
            </a:r>
            <a:r>
              <a:rPr lang="en-US" sz="3200" dirty="0"/>
              <a:t> </a:t>
            </a:r>
          </a:p>
          <a:p>
            <a:pPr>
              <a:lnSpc>
                <a:spcPct val="150000"/>
              </a:lnSpc>
              <a:spcAft>
                <a:spcPts val="225"/>
              </a:spcAft>
            </a:pPr>
            <a:r>
              <a:rPr lang="en-US" sz="3200" dirty="0" err="1"/>
              <a:t>C’est</a:t>
            </a:r>
            <a:r>
              <a:rPr lang="en-US" sz="3200" dirty="0"/>
              <a:t> </a:t>
            </a:r>
            <a:r>
              <a:rPr lang="en-US" sz="3200" dirty="0" err="1"/>
              <a:t>l’organisme</a:t>
            </a:r>
            <a:r>
              <a:rPr lang="en-US" sz="3200" dirty="0"/>
              <a:t> qui </a:t>
            </a:r>
            <a:r>
              <a:rPr lang="en-US" sz="3200" dirty="0" err="1"/>
              <a:t>appuie</a:t>
            </a:r>
            <a:r>
              <a:rPr lang="en-US" sz="3200" dirty="0"/>
              <a:t> </a:t>
            </a:r>
            <a:r>
              <a:rPr lang="en-US" sz="3200" dirty="0" err="1"/>
              <a:t>techniquement</a:t>
            </a:r>
            <a:r>
              <a:rPr lang="en-US" sz="3200" dirty="0"/>
              <a:t> les </a:t>
            </a:r>
            <a:r>
              <a:rPr lang="en-US" sz="3200" dirty="0" err="1"/>
              <a:t>activites</a:t>
            </a:r>
            <a:r>
              <a:rPr lang="en-US" sz="3200" dirty="0"/>
              <a:t> du PRD</a:t>
            </a:r>
          </a:p>
          <a:p>
            <a:pPr marL="457200" indent="-4572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rgbClr val="FF0000"/>
                </a:solidFill>
              </a:rPr>
              <a:t>BAILLEUR:</a:t>
            </a:r>
          </a:p>
          <a:p>
            <a:pPr>
              <a:lnSpc>
                <a:spcPct val="150000"/>
              </a:lnSpc>
              <a:spcAft>
                <a:spcPts val="225"/>
              </a:spcAft>
            </a:pPr>
            <a:r>
              <a:rPr lang="en-US" sz="3200" dirty="0" err="1"/>
              <a:t>C’est</a:t>
            </a:r>
            <a:r>
              <a:rPr lang="en-US" sz="3200" dirty="0"/>
              <a:t> </a:t>
            </a:r>
            <a:r>
              <a:rPr lang="en-US" sz="3200" dirty="0" err="1"/>
              <a:t>l’organisme</a:t>
            </a:r>
            <a:r>
              <a:rPr lang="en-US" sz="3200" dirty="0"/>
              <a:t> qui </a:t>
            </a:r>
            <a:r>
              <a:rPr lang="en-US" sz="3200" dirty="0" err="1"/>
              <a:t>appuie</a:t>
            </a:r>
            <a:r>
              <a:rPr lang="en-US" sz="3200" dirty="0"/>
              <a:t> </a:t>
            </a:r>
            <a:r>
              <a:rPr lang="en-US" sz="3200" dirty="0" err="1"/>
              <a:t>financierement</a:t>
            </a:r>
            <a:r>
              <a:rPr lang="en-US" sz="3200" dirty="0"/>
              <a:t> les </a:t>
            </a:r>
            <a:r>
              <a:rPr lang="en-US" sz="3200" dirty="0" err="1"/>
              <a:t>activites</a:t>
            </a:r>
            <a:r>
              <a:rPr lang="en-US" sz="3200" dirty="0"/>
              <a:t> du PRD</a:t>
            </a:r>
          </a:p>
          <a:p>
            <a:pPr marL="457200" indent="-4572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854177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43A47D-1CA5-87CA-A02D-29FDC3F9C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15633C20-7AC4-B120-D40E-E17F18B90A34}"/>
              </a:ext>
            </a:extLst>
          </p:cNvPr>
          <p:cNvSpPr txBox="1"/>
          <p:nvPr/>
        </p:nvSpPr>
        <p:spPr>
          <a:xfrm>
            <a:off x="0" y="0"/>
            <a:ext cx="12191996" cy="369332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b="1" dirty="0">
                <a:solidFill>
                  <a:schemeClr val="bg1"/>
                </a:solidFill>
              </a:rPr>
              <a:t>POURQUOI DEMANDER UN COMPTE KOROBO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BB899AD-4818-AC5F-ED35-89B4F7625B1D}"/>
              </a:ext>
            </a:extLst>
          </p:cNvPr>
          <p:cNvSpPr txBox="1"/>
          <p:nvPr/>
        </p:nvSpPr>
        <p:spPr>
          <a:xfrm>
            <a:off x="187452" y="652010"/>
            <a:ext cx="27386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ÉTAPE 1 :</a:t>
            </a:r>
            <a:r>
              <a:rPr lang="fr-FR" b="1" dirty="0">
                <a:solidFill>
                  <a:schemeClr val="bg1"/>
                </a:solidFill>
                <a:latin typeface="Inter"/>
              </a:rPr>
              <a:t> SELECTION </a:t>
            </a:r>
          </a:p>
          <a:p>
            <a:r>
              <a:rPr lang="fr-FR" b="1" dirty="0">
                <a:solidFill>
                  <a:schemeClr val="bg1"/>
                </a:solidFill>
                <a:latin typeface="Inter"/>
              </a:rPr>
              <a:t>(L’ALIGNEMENT)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EDA0553-3C69-8CD3-117E-58FAB3968758}"/>
              </a:ext>
            </a:extLst>
          </p:cNvPr>
          <p:cNvSpPr txBox="1"/>
          <p:nvPr/>
        </p:nvSpPr>
        <p:spPr>
          <a:xfrm>
            <a:off x="3470148" y="780026"/>
            <a:ext cx="61173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ÉTAPE 2 : PROPOSITION </a:t>
            </a:r>
          </a:p>
          <a:p>
            <a:pPr algn="l"/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(LA FLEXIBILITE)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B9009AA-10B5-F8D2-BED6-B5370CC02D87}"/>
              </a:ext>
            </a:extLst>
          </p:cNvPr>
          <p:cNvSpPr txBox="1"/>
          <p:nvPr/>
        </p:nvSpPr>
        <p:spPr>
          <a:xfrm>
            <a:off x="8873109" y="1657867"/>
            <a:ext cx="6926580" cy="2695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Action :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Saisie des Données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(Réalisations).</a:t>
            </a: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fr-FR" b="1" i="0" dirty="0">
              <a:solidFill>
                <a:schemeClr val="bg1"/>
              </a:solidFill>
              <a:effectLst/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Description :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Remplir les valeurs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quantitatives pour la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période donnée.</a:t>
            </a: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fr-FR" b="0" i="1" dirty="0">
              <a:solidFill>
                <a:schemeClr val="bg1"/>
              </a:solidFill>
              <a:effectLst/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0" i="1" dirty="0">
                <a:solidFill>
                  <a:schemeClr val="bg1"/>
                </a:solidFill>
                <a:effectLst/>
                <a:latin typeface="Inter"/>
              </a:rPr>
              <a:t>Données : Valeur de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1" dirty="0">
                <a:solidFill>
                  <a:schemeClr val="bg1"/>
                </a:solidFill>
                <a:effectLst/>
                <a:latin typeface="Inter"/>
              </a:rPr>
              <a:t>référence (2023) vs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1" dirty="0">
                <a:solidFill>
                  <a:schemeClr val="bg1"/>
                </a:solidFill>
                <a:effectLst/>
                <a:latin typeface="Inter"/>
              </a:rPr>
              <a:t>Valeur cible vs Valeur réalisée.</a:t>
            </a:r>
            <a:endParaRPr lang="fr-FR" b="0" i="0" dirty="0">
              <a:solidFill>
                <a:schemeClr val="bg1"/>
              </a:solidFill>
              <a:effectLst/>
              <a:latin typeface="Inter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62E952E-0200-F1AC-D30E-A007B686C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1" y="349094"/>
            <a:ext cx="12004548" cy="54168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1. Pour CONTRIBUER (Action)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Message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Seuls les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utilisateurs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inscrits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peuvent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saisir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des données.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Détail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Sans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compte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vous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restez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un simple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spectateur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 Avec un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compte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vous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alimentez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activement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les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indicateurs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du PRD.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2. Pour VALORISER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vos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 actions (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Visibilité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Message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Faire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compter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vos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réalisations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dans le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bilan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régional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Détail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Si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vos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données ne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sont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pas dans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Korobo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elles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ne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seront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pas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visibles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dans les tableaux de bord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officiels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de la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Région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L'inscription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garantit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que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l'impact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l’intervenant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est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reconnu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3. Pour SÉCURISER les données (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Fiabilité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Message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Garantir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la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traçabilité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et la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qualité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l'information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Détail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L'inscription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permet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de savoir "qui 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saisi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quoi". Cela engage la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responsabilité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du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partenaire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sur la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véracité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des chiffres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fournis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4. Pour COORDONNER (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Alignement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Inter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Message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S'aligner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sur la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stratégie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régionale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Détail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: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 En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s'inscrivant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vous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confirmez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que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vos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projets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s'intègrent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dans le cadre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officiel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du PRD (les axes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stratégiques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vus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précédemment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1A1C1E"/>
                </a:solidFill>
                <a:effectLst/>
                <a:latin typeface="Inter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5EB22B4-7386-5B82-DF86-AFBB9DB52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730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047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>
            <a:extLst>
              <a:ext uri="{FF2B5EF4-FFF2-40B4-BE49-F238E27FC236}">
                <a16:creationId xmlns:a16="http://schemas.microsoft.com/office/drawing/2014/main" id="{C93BEA34-D332-F6E1-388D-C77FBA253968}"/>
              </a:ext>
            </a:extLst>
          </p:cNvPr>
          <p:cNvSpPr txBox="1"/>
          <p:nvPr/>
        </p:nvSpPr>
        <p:spPr>
          <a:xfrm>
            <a:off x="4511613" y="2484406"/>
            <a:ext cx="2165226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3600" b="1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MERCI!!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9A14FB23-D26E-D01A-5746-50956336CA75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</a:rPr>
              <a:t>OBJECTIFS DU  KOROBO</a:t>
            </a:r>
            <a:endParaRPr lang="en-US" sz="2800" b="1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8970932A-411F-03E8-3EC7-7197BADB0C25}"/>
              </a:ext>
            </a:extLst>
          </p:cNvPr>
          <p:cNvSpPr txBox="1"/>
          <p:nvPr/>
        </p:nvSpPr>
        <p:spPr>
          <a:xfrm>
            <a:off x="224649" y="1289971"/>
            <a:ext cx="11742706" cy="18158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Faciliter la coordination et le suivi des projets de développement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Promouvoir la transparence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Améliorer la prise de decision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Encourager l’investissement dans la région</a:t>
            </a:r>
            <a:endParaRPr lang="en-US" sz="2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4" name="TextBox 7">
            <a:extLst>
              <a:ext uri="{FF2B5EF4-FFF2-40B4-BE49-F238E27FC236}">
                <a16:creationId xmlns:a16="http://schemas.microsoft.com/office/drawing/2014/main" id="{249AF005-D7DB-3E3E-2754-231870199C94}"/>
              </a:ext>
            </a:extLst>
          </p:cNvPr>
          <p:cNvSpPr txBox="1"/>
          <p:nvPr/>
        </p:nvSpPr>
        <p:spPr>
          <a:xfrm>
            <a:off x="394655" y="773692"/>
            <a:ext cx="6154945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FF0000"/>
                </a:solidFill>
                <a:uFillTx/>
                <a:latin typeface="Arial" pitchFamily="34"/>
              </a:rPr>
              <a:t>OBJECTIFS GENERAUX</a:t>
            </a: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ptos"/>
            </a:endParaRPr>
          </a:p>
        </p:txBody>
      </p:sp>
      <p:sp>
        <p:nvSpPr>
          <p:cNvPr id="5" name="TextBox 9">
            <a:extLst>
              <a:ext uri="{FF2B5EF4-FFF2-40B4-BE49-F238E27FC236}">
                <a16:creationId xmlns:a16="http://schemas.microsoft.com/office/drawing/2014/main" id="{05D792FF-E04C-27A9-F2B7-DA44E8D12DB6}"/>
              </a:ext>
            </a:extLst>
          </p:cNvPr>
          <p:cNvSpPr txBox="1"/>
          <p:nvPr/>
        </p:nvSpPr>
        <p:spPr>
          <a:xfrm>
            <a:off x="394655" y="3382813"/>
            <a:ext cx="6154945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1800" b="1" i="0" u="none" strike="noStrike" kern="1200" cap="none" spc="0" baseline="0">
                <a:solidFill>
                  <a:srgbClr val="FF0000"/>
                </a:solidFill>
                <a:uFillTx/>
                <a:latin typeface="Arial" pitchFamily="34"/>
                <a:cs typeface="Arial" pitchFamily="34"/>
              </a:rPr>
              <a:t>OBJECTIS SPECIFIQUES:</a:t>
            </a:r>
          </a:p>
        </p:txBody>
      </p:sp>
      <p:sp>
        <p:nvSpPr>
          <p:cNvPr id="6" name="TextBox 11">
            <a:extLst>
              <a:ext uri="{FF2B5EF4-FFF2-40B4-BE49-F238E27FC236}">
                <a16:creationId xmlns:a16="http://schemas.microsoft.com/office/drawing/2014/main" id="{D6BE2693-2F9F-3169-150A-AA0C54697163}"/>
              </a:ext>
            </a:extLst>
          </p:cNvPr>
          <p:cNvSpPr txBox="1"/>
          <p:nvPr/>
        </p:nvSpPr>
        <p:spPr>
          <a:xfrm>
            <a:off x="144493" y="3752139"/>
            <a:ext cx="11527045" cy="209287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Centraliser les données régionales</a:t>
            </a:r>
            <a:endParaRPr lang="fr-FR" sz="2800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Créer une synergie entre les acteurs</a:t>
            </a:r>
            <a:endParaRPr lang="fr-FR" sz="2800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Fournir un outil de suivi-évaluation</a:t>
            </a:r>
            <a:endParaRPr lang="fr-FR" sz="2800" b="0" i="0" u="none" strike="noStrike" kern="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  <a:t>Automatiser les alertes et notifications</a:t>
            </a:r>
            <a:br>
              <a:rPr lang="fr-FR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cs typeface="Arial" pitchFamily="34"/>
              </a:rPr>
            </a:br>
            <a:endParaRPr lang="fr-FR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B91311BF-55FC-C574-92FC-A25F3DD570B2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i="0" u="none" strike="noStrike" kern="1200" cap="none" spc="0" baseline="0">
                <a:solidFill>
                  <a:srgbClr val="FFFFFF"/>
                </a:solidFill>
                <a:uFillTx/>
                <a:latin typeface="Arial" pitchFamily="34"/>
              </a:rPr>
              <a:t>REGION CIBLE</a:t>
            </a:r>
            <a:endParaRPr lang="en-US" sz="2800" b="1" i="0" u="none" strike="noStrike" kern="1200" cap="none" spc="0" baseline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C150E482-DD59-FCD2-BE0D-1F846ECCF5FF}"/>
              </a:ext>
            </a:extLst>
          </p:cNvPr>
          <p:cNvSpPr txBox="1"/>
          <p:nvPr/>
        </p:nvSpPr>
        <p:spPr>
          <a:xfrm>
            <a:off x="95253" y="755138"/>
            <a:ext cx="11742706" cy="95410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KOROBO est une plateforme regionale qui touche actuellement la Region Androy et Anosy</a:t>
            </a: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074CF575-C39B-D96D-4C7B-45AB71F70EAD}"/>
              </a:ext>
            </a:extLst>
          </p:cNvPr>
          <p:cNvSpPr txBox="1"/>
          <p:nvPr/>
        </p:nvSpPr>
        <p:spPr>
          <a:xfrm>
            <a:off x="345057" y="1941161"/>
            <a:ext cx="7562453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2023: Mise en place du Korobo dans la Androy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0EC0A165-D14A-EC40-110D-A831297AECA2}"/>
              </a:ext>
            </a:extLst>
          </p:cNvPr>
          <p:cNvSpPr txBox="1"/>
          <p:nvPr/>
        </p:nvSpPr>
        <p:spPr>
          <a:xfrm>
            <a:off x="345057" y="2542406"/>
            <a:ext cx="6223241" cy="523219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ü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Aptos"/>
              </a:rPr>
              <a:t>2025: Mise en place du Korobo Anosy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CACC4-352B-BEB5-177A-E8FBB6153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F8DDE940-388D-DFE4-26A8-9415D27D36D4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dirty="0">
                <a:solidFill>
                  <a:srgbClr val="FFFFFF"/>
                </a:solidFill>
                <a:latin typeface="Arial" pitchFamily="34"/>
              </a:rPr>
              <a:t>ACCES AU PLATEFORME KOROBO</a:t>
            </a:r>
            <a:endParaRPr lang="en-US" sz="2800" b="1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ECDE8F1A-9ED9-96B7-255B-58F7DF535F06}"/>
              </a:ext>
            </a:extLst>
          </p:cNvPr>
          <p:cNvSpPr txBox="1"/>
          <p:nvPr/>
        </p:nvSpPr>
        <p:spPr>
          <a:xfrm>
            <a:off x="3131061" y="2867402"/>
            <a:ext cx="8417811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800" b="0" i="0" u="none" strike="noStrike" kern="1200" cap="none" spc="0" baseline="0" dirty="0">
                <a:solidFill>
                  <a:srgbClr val="FF0000"/>
                </a:solidFill>
                <a:uFillTx/>
                <a:latin typeface="Aptos"/>
              </a:rPr>
              <a:t>www.regionandroy.mg</a:t>
            </a:r>
          </a:p>
        </p:txBody>
      </p:sp>
    </p:spTree>
    <p:extLst>
      <p:ext uri="{BB962C8B-B14F-4D97-AF65-F5344CB8AC3E}">
        <p14:creationId xmlns:p14="http://schemas.microsoft.com/office/powerpoint/2010/main" val="1531073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8BD44-B9DC-4C68-0A78-DF7E1D0F8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13AF6DFE-1A07-6620-D179-E76E02D4CD82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800" b="1" dirty="0">
                <a:solidFill>
                  <a:srgbClr val="FFFFFF"/>
                </a:solidFill>
                <a:latin typeface="Arial" pitchFamily="34"/>
              </a:rPr>
              <a:t>PLAN REGIONAL DE DEVELOPPEMENT (PRD)</a:t>
            </a:r>
            <a:endParaRPr lang="en-US" sz="2800" b="1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E9E389-799B-C5AC-03EF-9661C9AC7113}"/>
              </a:ext>
            </a:extLst>
          </p:cNvPr>
          <p:cNvSpPr txBox="1"/>
          <p:nvPr/>
        </p:nvSpPr>
        <p:spPr>
          <a:xfrm>
            <a:off x="117348" y="1420212"/>
            <a:ext cx="11816334" cy="40175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350"/>
              </a:spcAft>
              <a:buNone/>
            </a:pP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Le </a:t>
            </a:r>
            <a:r>
              <a:rPr lang="fr-FR" sz="3200" b="1" i="0" dirty="0">
                <a:solidFill>
                  <a:srgbClr val="1A1C1E"/>
                </a:solidFill>
                <a:effectLst/>
                <a:latin typeface="Inter"/>
              </a:rPr>
              <a:t>Plan Régional de Développement (PRD)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 est le document stratégique de référence conçu pour piloter, harmoniser et coordonner toutes les actions de développement au sein de la région </a:t>
            </a:r>
            <a:r>
              <a:rPr lang="fr-FR" sz="3200" b="0" i="0" dirty="0" err="1">
                <a:solidFill>
                  <a:srgbClr val="1A1C1E"/>
                </a:solidFill>
                <a:effectLst/>
                <a:latin typeface="Inter"/>
              </a:rPr>
              <a:t>Androy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 pour une période de </a:t>
            </a:r>
            <a:r>
              <a:rPr lang="fr-FR" sz="3200" b="1" i="0" dirty="0">
                <a:solidFill>
                  <a:srgbClr val="1A1C1E"/>
                </a:solidFill>
                <a:effectLst/>
                <a:latin typeface="Inter"/>
              </a:rPr>
              <a:t>5 ans (2024-2028)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.</a:t>
            </a:r>
          </a:p>
          <a:p>
            <a:pPr>
              <a:lnSpc>
                <a:spcPct val="150000"/>
              </a:lnSpc>
              <a:buNone/>
            </a:pPr>
            <a:br>
              <a:rPr lang="fr-FR" dirty="0"/>
            </a:b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D1D992-6467-7733-BB01-F298A5C617B5}"/>
              </a:ext>
            </a:extLst>
          </p:cNvPr>
          <p:cNvSpPr txBox="1"/>
          <p:nvPr/>
        </p:nvSpPr>
        <p:spPr>
          <a:xfrm>
            <a:off x="222504" y="812690"/>
            <a:ext cx="6158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0000"/>
                </a:solidFill>
                <a:effectLst/>
                <a:latin typeface="Inter"/>
              </a:rPr>
              <a:t>Définition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Inter"/>
              </a:rPr>
              <a:t>générale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Inter"/>
              </a:rPr>
              <a:t> :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77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6D6DC6-EBDB-702B-0EEA-1594F7930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7511185B-2DCC-2FB7-CFD3-FADAC5C89611}"/>
              </a:ext>
            </a:extLst>
          </p:cNvPr>
          <p:cNvSpPr txBox="1"/>
          <p:nvPr/>
        </p:nvSpPr>
        <p:spPr>
          <a:xfrm>
            <a:off x="0" y="0"/>
            <a:ext cx="12191996" cy="369332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b="1" dirty="0">
                <a:solidFill>
                  <a:srgbClr val="FFFFFF"/>
                </a:solidFill>
                <a:latin typeface="Arial" pitchFamily="34"/>
              </a:rPr>
              <a:t>PLAN REGIONAL DE DEVELOPPEMENT (PRD)</a:t>
            </a:r>
            <a:endParaRPr lang="en-US" b="1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D27EC3-CD99-E829-9D8C-6EAB8A34885C}"/>
              </a:ext>
            </a:extLst>
          </p:cNvPr>
          <p:cNvSpPr txBox="1"/>
          <p:nvPr/>
        </p:nvSpPr>
        <p:spPr>
          <a:xfrm>
            <a:off x="192024" y="2002858"/>
            <a:ext cx="1170432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b="1" dirty="0"/>
              <a:t>Cadrage :</a:t>
            </a:r>
            <a:r>
              <a:rPr lang="fr-FR" sz="3200" dirty="0"/>
              <a:t> Il aligne les priorités régionales sur les Objectifs de Développement Durable (ODD), le Plan Émergence Madagascar (PEM) et la Politique Générale de l'État.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b="1" dirty="0"/>
              <a:t>Planification :</a:t>
            </a:r>
            <a:r>
              <a:rPr lang="fr-FR" sz="3200" dirty="0"/>
              <a:t> Il identifie les axes stratégiques et les actions prioritaires pour lever les obstacles au développement (notamment le </a:t>
            </a:r>
            <a:r>
              <a:rPr lang="fr-FR" sz="3200" i="1" dirty="0" err="1"/>
              <a:t>Kere</a:t>
            </a:r>
            <a:r>
              <a:rPr lang="fr-FR" sz="3200" dirty="0"/>
              <a:t>).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b="1" dirty="0"/>
              <a:t>Outil de décision :</a:t>
            </a:r>
            <a:r>
              <a:rPr lang="fr-FR" sz="3200" dirty="0"/>
              <a:t> Il sert de guide pour l'investissement et les interventions des partenaires de la </a:t>
            </a:r>
            <a:r>
              <a:rPr lang="fr-FR" sz="3200" dirty="0" err="1"/>
              <a:t>Region</a:t>
            </a:r>
            <a:r>
              <a:rPr lang="fr-FR" sz="3200" dirty="0"/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4E9C92-B34C-13B7-E555-3975F5884AE4}"/>
              </a:ext>
            </a:extLst>
          </p:cNvPr>
          <p:cNvSpPr txBox="1"/>
          <p:nvPr/>
        </p:nvSpPr>
        <p:spPr>
          <a:xfrm>
            <a:off x="125730" y="939873"/>
            <a:ext cx="61584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FF0000"/>
                </a:solidFill>
                <a:effectLst/>
                <a:latin typeface="Inter"/>
              </a:rPr>
              <a:t>Objectifs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Inter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Inter"/>
              </a:rPr>
              <a:t>principaux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Inter"/>
              </a:rPr>
              <a:t> :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978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7F35D9-90F6-7FA2-4A25-8975B24C2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5089C196-60AE-F8E7-B91A-D525815875CF}"/>
              </a:ext>
            </a:extLst>
          </p:cNvPr>
          <p:cNvSpPr txBox="1"/>
          <p:nvPr/>
        </p:nvSpPr>
        <p:spPr>
          <a:xfrm>
            <a:off x="0" y="0"/>
            <a:ext cx="12191996" cy="369332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b="1" dirty="0">
                <a:solidFill>
                  <a:srgbClr val="FFFFFF"/>
                </a:solidFill>
                <a:latin typeface="Arial" pitchFamily="34"/>
              </a:rPr>
              <a:t>PLAN REGIONAL DE DEVELOPPEMENT (PRD)</a:t>
            </a:r>
            <a:endParaRPr lang="en-US" b="1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6FC1AC-B092-3B98-6546-BD1429FE2992}"/>
              </a:ext>
            </a:extLst>
          </p:cNvPr>
          <p:cNvSpPr txBox="1"/>
          <p:nvPr/>
        </p:nvSpPr>
        <p:spPr>
          <a:xfrm>
            <a:off x="70866" y="606290"/>
            <a:ext cx="95760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3600" b="1" i="0" dirty="0">
                <a:solidFill>
                  <a:srgbClr val="FF0000"/>
                </a:solidFill>
                <a:effectLst/>
                <a:latin typeface="Inter"/>
              </a:rPr>
              <a:t>Structure du PRD </a:t>
            </a:r>
            <a:r>
              <a:rPr lang="fr-FR" sz="3600" b="1" i="0" dirty="0" err="1">
                <a:solidFill>
                  <a:srgbClr val="FF0000"/>
                </a:solidFill>
                <a:effectLst/>
                <a:latin typeface="Inter"/>
              </a:rPr>
              <a:t>Androy</a:t>
            </a:r>
            <a:r>
              <a:rPr lang="fr-FR" sz="3600" b="1" i="0" dirty="0">
                <a:solidFill>
                  <a:srgbClr val="FF0000"/>
                </a:solidFill>
                <a:effectLst/>
                <a:latin typeface="Inter"/>
              </a:rPr>
              <a:t> (Les chiffres clés)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79465D-8F8C-4F2E-0297-3D985D6327B4}"/>
              </a:ext>
            </a:extLst>
          </p:cNvPr>
          <p:cNvSpPr txBox="1"/>
          <p:nvPr/>
        </p:nvSpPr>
        <p:spPr>
          <a:xfrm>
            <a:off x="201168" y="1161181"/>
            <a:ext cx="11347704" cy="52379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fr-FR" sz="3200" b="1" i="0" dirty="0">
                <a:solidFill>
                  <a:srgbClr val="1A1C1E"/>
                </a:solidFill>
                <a:effectLst/>
                <a:latin typeface="Inter"/>
              </a:rPr>
              <a:t>3 Pôles de développement :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 Zone Sédimentaire, Zone Cristalline, Zone Littorale.</a:t>
            </a:r>
          </a:p>
          <a:p>
            <a:pPr marL="457200" indent="-457200" algn="l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fr-FR" sz="3200" b="1" i="0" dirty="0">
                <a:solidFill>
                  <a:srgbClr val="1A1C1E"/>
                </a:solidFill>
                <a:effectLst/>
                <a:latin typeface="Inter"/>
              </a:rPr>
              <a:t>17 Axes Stratégiques :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 Couvrant la gouvernance, le social (Santé, Éducation, Nutrition, EAH), l'économie et l'environnement.</a:t>
            </a:r>
          </a:p>
          <a:p>
            <a:pPr marL="457200" indent="-457200" algn="l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fr-FR" sz="3200" b="1" i="0" dirty="0">
                <a:solidFill>
                  <a:srgbClr val="1A1C1E"/>
                </a:solidFill>
                <a:effectLst/>
                <a:latin typeface="Inter"/>
              </a:rPr>
              <a:t>Indicateurs de suivi :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 Des métriques précises pour mesurer les progrès (C'est ici que le lien avec </a:t>
            </a:r>
            <a:r>
              <a:rPr lang="fr-FR" sz="3200" b="1" i="0" dirty="0" err="1">
                <a:solidFill>
                  <a:srgbClr val="1A1C1E"/>
                </a:solidFill>
                <a:effectLst/>
                <a:latin typeface="Inter"/>
              </a:rPr>
              <a:t>Korobo</a:t>
            </a:r>
            <a:r>
              <a:rPr lang="fr-FR" sz="3200" b="0" i="0" dirty="0">
                <a:solidFill>
                  <a:srgbClr val="1A1C1E"/>
                </a:solidFill>
                <a:effectLst/>
                <a:latin typeface="Inter"/>
              </a:rPr>
              <a:t> se fait : les données collectées alimentent ces indicateurs).</a:t>
            </a:r>
          </a:p>
        </p:txBody>
      </p:sp>
    </p:spTree>
    <p:extLst>
      <p:ext uri="{BB962C8B-B14F-4D97-AF65-F5344CB8AC3E}">
        <p14:creationId xmlns:p14="http://schemas.microsoft.com/office/powerpoint/2010/main" val="3399939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B9697-3DA4-2317-E914-6D341899EF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64355C8B-040B-4151-0186-407B31689E48}"/>
              </a:ext>
            </a:extLst>
          </p:cNvPr>
          <p:cNvSpPr txBox="1"/>
          <p:nvPr/>
        </p:nvSpPr>
        <p:spPr>
          <a:xfrm>
            <a:off x="4" y="0"/>
            <a:ext cx="12191996" cy="369332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b="1" dirty="0">
                <a:solidFill>
                  <a:srgbClr val="FFFFFF"/>
                </a:solidFill>
                <a:latin typeface="Arial" pitchFamily="34"/>
              </a:rPr>
              <a:t>PLAN REGIONAL DE DEVELOPPEMENT (PRD)</a:t>
            </a:r>
            <a:endParaRPr lang="en-US" b="1" i="0" u="none" strike="noStrike" kern="1200" cap="none" spc="0" baseline="0" dirty="0">
              <a:solidFill>
                <a:srgbClr val="FFFFFF"/>
              </a:solidFill>
              <a:uFillTx/>
              <a:latin typeface="Apto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4E9D91-B088-66B4-58EA-3542FEC8A62C}"/>
              </a:ext>
            </a:extLst>
          </p:cNvPr>
          <p:cNvSpPr txBox="1"/>
          <p:nvPr/>
        </p:nvSpPr>
        <p:spPr>
          <a:xfrm>
            <a:off x="91440" y="523219"/>
            <a:ext cx="11567160" cy="772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fr-FR" sz="2400" b="1" dirty="0">
                <a:effectLst/>
                <a:latin typeface="Inter"/>
              </a:rPr>
              <a:t>Pourquoi le PRD est important ?</a:t>
            </a:r>
            <a:r>
              <a:rPr lang="fr-FR" sz="2400" b="0" dirty="0">
                <a:effectLst/>
                <a:latin typeface="Inter"/>
              </a:rPr>
              <a:t> :</a:t>
            </a:r>
          </a:p>
          <a:p>
            <a:pPr>
              <a:lnSpc>
                <a:spcPct val="150000"/>
              </a:lnSpc>
              <a:spcAft>
                <a:spcPts val="225"/>
              </a:spcAft>
            </a:pPr>
            <a:r>
              <a:rPr lang="fr-FR" sz="2400" b="0" dirty="0">
                <a:effectLst/>
                <a:latin typeface="Inter"/>
              </a:rPr>
              <a:t>Le PRD n'est pas juste un document administratif. C'est la feuille de route de la Région. En tant qu’intervenant dans la </a:t>
            </a:r>
            <a:r>
              <a:rPr lang="fr-FR" sz="2400" b="0" dirty="0" err="1">
                <a:effectLst/>
                <a:latin typeface="Inter"/>
              </a:rPr>
              <a:t>Region</a:t>
            </a:r>
            <a:r>
              <a:rPr lang="fr-FR" sz="2400" b="0" dirty="0">
                <a:effectLst/>
                <a:latin typeface="Inter"/>
              </a:rPr>
              <a:t>, </a:t>
            </a:r>
            <a:r>
              <a:rPr lang="fr-FR" sz="2400" dirty="0">
                <a:latin typeface="Inter"/>
              </a:rPr>
              <a:t>v</a:t>
            </a:r>
            <a:r>
              <a:rPr lang="fr-FR" sz="2400" b="0" dirty="0">
                <a:effectLst/>
                <a:latin typeface="Inter"/>
              </a:rPr>
              <a:t>os actions doivent s'inscrire dans ce cadre pour être efficaces.</a:t>
            </a:r>
          </a:p>
          <a:p>
            <a:pPr marL="342900" indent="-3429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fr-FR" sz="2400" b="1" dirty="0">
                <a:effectLst/>
                <a:latin typeface="Inter"/>
              </a:rPr>
              <a:t>Le lien avec les intervenants :</a:t>
            </a:r>
            <a:r>
              <a:rPr lang="fr-FR" sz="2400" b="0" dirty="0">
                <a:effectLst/>
                <a:latin typeface="Inter"/>
              </a:rPr>
              <a:t> </a:t>
            </a:r>
          </a:p>
          <a:p>
            <a:pPr>
              <a:lnSpc>
                <a:spcPct val="150000"/>
              </a:lnSpc>
              <a:spcAft>
                <a:spcPts val="225"/>
              </a:spcAft>
            </a:pPr>
            <a:r>
              <a:rPr lang="fr-FR" sz="2400" b="0" dirty="0">
                <a:effectLst/>
                <a:latin typeface="Inter"/>
              </a:rPr>
              <a:t>Le PRD intègre spécifiquement des axes qui vous concernent directement, comme l'</a:t>
            </a:r>
            <a:r>
              <a:rPr lang="fr-FR" sz="2400" b="1" dirty="0">
                <a:effectLst/>
                <a:latin typeface="Inter"/>
              </a:rPr>
              <a:t>Axe </a:t>
            </a:r>
            <a:r>
              <a:rPr lang="fr-FR" sz="2400" dirty="0">
                <a:effectLst/>
                <a:latin typeface="Inter"/>
              </a:rPr>
              <a:t>Stratégique 8 (Sécurité Nutritionnelle), l'Axe 7 (Protection Sociale/Enfance) et l'Axe 5 (Eau/Assainissement).</a:t>
            </a:r>
            <a:r>
              <a:rPr lang="fr-FR" sz="2400" b="0" dirty="0">
                <a:effectLst/>
                <a:latin typeface="Inter"/>
              </a:rPr>
              <a:t> </a:t>
            </a:r>
          </a:p>
          <a:p>
            <a:pPr marL="342900" indent="-342900">
              <a:lnSpc>
                <a:spcPct val="150000"/>
              </a:lnSpc>
              <a:spcAft>
                <a:spcPts val="225"/>
              </a:spcAft>
              <a:buFont typeface="Wingdings" panose="05000000000000000000" pitchFamily="2" charset="2"/>
              <a:buChar char="Ø"/>
            </a:pPr>
            <a:r>
              <a:rPr lang="fr-FR" sz="2400" b="1" dirty="0">
                <a:effectLst/>
                <a:latin typeface="Inter"/>
              </a:rPr>
              <a:t>Le rôle de </a:t>
            </a:r>
            <a:r>
              <a:rPr lang="fr-FR" sz="2400" b="1" dirty="0" err="1">
                <a:effectLst/>
                <a:latin typeface="Inter"/>
              </a:rPr>
              <a:t>Korobo</a:t>
            </a:r>
            <a:r>
              <a:rPr lang="fr-FR" sz="2400" b="1" dirty="0">
                <a:effectLst/>
                <a:latin typeface="Inter"/>
              </a:rPr>
              <a:t> :</a:t>
            </a:r>
            <a:r>
              <a:rPr lang="fr-FR" sz="2400" b="0" dirty="0">
                <a:effectLst/>
                <a:latin typeface="Inter"/>
              </a:rPr>
              <a:t> "L'outil </a:t>
            </a:r>
            <a:r>
              <a:rPr lang="fr-FR" sz="2400" b="0" dirty="0" err="1">
                <a:effectLst/>
                <a:latin typeface="Inter"/>
              </a:rPr>
              <a:t>Korobo</a:t>
            </a:r>
            <a:r>
              <a:rPr lang="fr-FR" sz="2400" b="0" dirty="0">
                <a:effectLst/>
                <a:latin typeface="Inter"/>
              </a:rPr>
              <a:t> va nous permettre de collecter les données. Ces données serviront à vérifier si nous atteignons les objectifs fixés par le PRD. En bref : </a:t>
            </a:r>
            <a:r>
              <a:rPr lang="fr-FR" sz="2400" dirty="0">
                <a:effectLst/>
                <a:latin typeface="Inter"/>
              </a:rPr>
              <a:t>Le PRD fixe les buts, et </a:t>
            </a:r>
            <a:r>
              <a:rPr lang="fr-FR" sz="2400" dirty="0" err="1">
                <a:effectLst/>
                <a:latin typeface="Inter"/>
              </a:rPr>
              <a:t>Korobo</a:t>
            </a:r>
            <a:r>
              <a:rPr lang="fr-FR" sz="2400" dirty="0">
                <a:effectLst/>
                <a:latin typeface="Inter"/>
              </a:rPr>
              <a:t> nous aide à mesurer le chemin parcouru.</a:t>
            </a:r>
            <a:endParaRPr lang="fr-FR" sz="2400" b="0" dirty="0">
              <a:effectLst/>
              <a:latin typeface="Inter"/>
            </a:endParaRPr>
          </a:p>
          <a:p>
            <a:pPr>
              <a:lnSpc>
                <a:spcPct val="150000"/>
              </a:lnSpc>
              <a:buNone/>
            </a:pPr>
            <a:br>
              <a:rPr lang="fr-FR" sz="3200" dirty="0">
                <a:effectLst/>
              </a:rPr>
            </a:b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7847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F1C96E-C238-B515-553D-D3EC4B412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rrow: Pentagon 17">
            <a:extLst>
              <a:ext uri="{FF2B5EF4-FFF2-40B4-BE49-F238E27FC236}">
                <a16:creationId xmlns:a16="http://schemas.microsoft.com/office/drawing/2014/main" id="{A18B248F-A814-2817-E43A-BC4BEBE33013}"/>
              </a:ext>
            </a:extLst>
          </p:cNvPr>
          <p:cNvSpPr/>
          <p:nvPr/>
        </p:nvSpPr>
        <p:spPr>
          <a:xfrm>
            <a:off x="7644384" y="66794"/>
            <a:ext cx="4547612" cy="653517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52F3CCED-9346-49DB-6135-5D6DD4972DF7}"/>
              </a:ext>
            </a:extLst>
          </p:cNvPr>
          <p:cNvSpPr/>
          <p:nvPr/>
        </p:nvSpPr>
        <p:spPr>
          <a:xfrm>
            <a:off x="3461004" y="369332"/>
            <a:ext cx="5797296" cy="6232636"/>
          </a:xfrm>
          <a:prstGeom prst="homePlate">
            <a:avLst/>
          </a:prstGeom>
          <a:solidFill>
            <a:schemeClr val="tx2">
              <a:lumMod val="50000"/>
              <a:lumOff val="50000"/>
            </a:schemeClr>
          </a:solidFill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F8735663-B2D6-57B0-EC7B-97AACF52C3E9}"/>
              </a:ext>
            </a:extLst>
          </p:cNvPr>
          <p:cNvSpPr txBox="1"/>
          <p:nvPr/>
        </p:nvSpPr>
        <p:spPr>
          <a:xfrm>
            <a:off x="0" y="0"/>
            <a:ext cx="12191996" cy="369332"/>
          </a:xfrm>
          <a:prstGeom prst="rect">
            <a:avLst/>
          </a:prstGeom>
          <a:solidFill>
            <a:srgbClr val="215F9A"/>
          </a:soli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b="1" dirty="0">
                <a:solidFill>
                  <a:schemeClr val="bg1"/>
                </a:solidFill>
              </a:rPr>
              <a:t>PROCESSUS DE SAISIE ET D’ALIMENTATTION DU PRD DANS KOROBO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0B858233-2326-7843-17CB-1D4B21473B02}"/>
              </a:ext>
            </a:extLst>
          </p:cNvPr>
          <p:cNvSpPr/>
          <p:nvPr/>
        </p:nvSpPr>
        <p:spPr>
          <a:xfrm>
            <a:off x="196595" y="369332"/>
            <a:ext cx="5080255" cy="6232636"/>
          </a:xfrm>
          <a:prstGeom prst="homePlat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2CA84E-9E6C-2F78-A012-AA418D664F93}"/>
              </a:ext>
            </a:extLst>
          </p:cNvPr>
          <p:cNvSpPr txBox="1"/>
          <p:nvPr/>
        </p:nvSpPr>
        <p:spPr>
          <a:xfrm>
            <a:off x="315468" y="1819585"/>
            <a:ext cx="3973068" cy="2941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Action :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Sélection des Indicateurs Standards.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endParaRPr lang="fr-FR" b="0" i="0" dirty="0">
              <a:solidFill>
                <a:schemeClr val="bg1"/>
              </a:solidFill>
              <a:effectLst/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Description :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Choisir parmi la liste officielle des indicateurs définis dans le document PRD (répartis dans les 17 Axes Stratégiques).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endParaRPr lang="fr-FR" b="0" i="1" dirty="0">
              <a:solidFill>
                <a:schemeClr val="bg1"/>
              </a:solidFill>
              <a:effectLst/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1" dirty="0">
                <a:solidFill>
                  <a:schemeClr val="bg1"/>
                </a:solidFill>
                <a:effectLst/>
                <a:latin typeface="Inter"/>
              </a:rPr>
              <a:t>Exemple : "Taux de guérison MAS" (Axe 8).</a:t>
            </a:r>
            <a:endParaRPr lang="fr-FR" b="0" i="0" dirty="0">
              <a:solidFill>
                <a:schemeClr val="bg1"/>
              </a:solidFill>
              <a:effectLst/>
              <a:latin typeface="Inter"/>
            </a:endParaRPr>
          </a:p>
          <a:p>
            <a:pPr>
              <a:buNone/>
            </a:pPr>
            <a:br>
              <a:rPr lang="fr-FR" dirty="0"/>
            </a:b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2679E8-8BA2-D87C-2F65-8F60C2CE35F1}"/>
              </a:ext>
            </a:extLst>
          </p:cNvPr>
          <p:cNvSpPr txBox="1"/>
          <p:nvPr/>
        </p:nvSpPr>
        <p:spPr>
          <a:xfrm>
            <a:off x="187452" y="652010"/>
            <a:ext cx="27386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ÉTAPE 1 :</a:t>
            </a:r>
            <a:r>
              <a:rPr lang="fr-FR" b="1" dirty="0">
                <a:solidFill>
                  <a:schemeClr val="bg1"/>
                </a:solidFill>
                <a:latin typeface="Inter"/>
              </a:rPr>
              <a:t> SELECTION </a:t>
            </a:r>
          </a:p>
          <a:p>
            <a:r>
              <a:rPr lang="fr-FR" b="1" dirty="0">
                <a:solidFill>
                  <a:schemeClr val="bg1"/>
                </a:solidFill>
                <a:latin typeface="Inter"/>
              </a:rPr>
              <a:t>(L’ALIGNEMENT)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CC0862-1A5E-3F52-9876-A4F0919CBF42}"/>
              </a:ext>
            </a:extLst>
          </p:cNvPr>
          <p:cNvSpPr txBox="1"/>
          <p:nvPr/>
        </p:nvSpPr>
        <p:spPr>
          <a:xfrm>
            <a:off x="5372858" y="2277558"/>
            <a:ext cx="3355848" cy="22878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</a:pPr>
            <a:endParaRPr lang="fr-FR" b="1" i="0" dirty="0">
              <a:solidFill>
                <a:schemeClr val="bg1"/>
              </a:solidFill>
              <a:effectLst/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Description :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endParaRPr lang="fr-FR" dirty="0">
              <a:solidFill>
                <a:schemeClr val="bg1"/>
              </a:solidFill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Si l'indicateur spécifique au projet n'existe pas dans le document cadre : Créer et proposer l'indicateur dans </a:t>
            </a:r>
            <a:r>
              <a:rPr lang="fr-FR" b="0" i="0" dirty="0" err="1">
                <a:solidFill>
                  <a:schemeClr val="bg1"/>
                </a:solidFill>
                <a:effectLst/>
                <a:latin typeface="Inter"/>
              </a:rPr>
              <a:t>Korobo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 pour validation.</a:t>
            </a:r>
          </a:p>
          <a:p>
            <a:pPr>
              <a:buNone/>
            </a:pPr>
            <a:br>
              <a:rPr lang="fr-FR" dirty="0"/>
            </a:b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AB4714A-A617-DE56-32E8-CCBD997C21B3}"/>
              </a:ext>
            </a:extLst>
          </p:cNvPr>
          <p:cNvSpPr txBox="1"/>
          <p:nvPr/>
        </p:nvSpPr>
        <p:spPr>
          <a:xfrm>
            <a:off x="3472435" y="612572"/>
            <a:ext cx="27203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ÉTAPE 2 : PROPOSITION </a:t>
            </a:r>
          </a:p>
          <a:p>
            <a:pPr algn="l"/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(LA FLEXIBILITE)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F7F667-DD63-CDF6-9FD5-07ED73C01F91}"/>
              </a:ext>
            </a:extLst>
          </p:cNvPr>
          <p:cNvSpPr txBox="1"/>
          <p:nvPr/>
        </p:nvSpPr>
        <p:spPr>
          <a:xfrm>
            <a:off x="7680960" y="487418"/>
            <a:ext cx="61264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1" i="0" dirty="0">
                <a:effectLst/>
                <a:latin typeface="Inter"/>
              </a:rPr>
              <a:t>ÉTAPE 3 : SAISIE </a:t>
            </a:r>
          </a:p>
          <a:p>
            <a:pPr algn="l"/>
            <a:r>
              <a:rPr lang="en-US" b="1" i="0" dirty="0">
                <a:effectLst/>
                <a:latin typeface="Inter"/>
              </a:rPr>
              <a:t>(L’ACTION)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82F95F-E78C-E5D4-0D27-0FACCDB9DF45}"/>
              </a:ext>
            </a:extLst>
          </p:cNvPr>
          <p:cNvSpPr txBox="1"/>
          <p:nvPr/>
        </p:nvSpPr>
        <p:spPr>
          <a:xfrm>
            <a:off x="8728706" y="4009289"/>
            <a:ext cx="2482219" cy="1143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endParaRPr lang="fr-FR" b="0" i="1" dirty="0">
              <a:effectLst/>
              <a:latin typeface="Inter"/>
            </a:endParaRPr>
          </a:p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0" i="1" dirty="0">
                <a:effectLst/>
                <a:latin typeface="Inter"/>
              </a:rPr>
              <a:t>Données : Valeur de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1" dirty="0">
                <a:effectLst/>
                <a:latin typeface="Inter"/>
              </a:rPr>
              <a:t>référence (2023) vs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1" dirty="0">
                <a:effectLst/>
                <a:latin typeface="Inter"/>
              </a:rPr>
              <a:t>Valeur cible vs Valeur réalisée.</a:t>
            </a:r>
            <a:endParaRPr lang="fr-FR" b="0" i="0" dirty="0">
              <a:effectLst/>
              <a:latin typeface="Inter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6111173-10B0-5CF1-0023-4248014F502F}"/>
              </a:ext>
            </a:extLst>
          </p:cNvPr>
          <p:cNvSpPr txBox="1"/>
          <p:nvPr/>
        </p:nvSpPr>
        <p:spPr>
          <a:xfrm>
            <a:off x="7836409" y="1258903"/>
            <a:ext cx="2873500" cy="7335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Inter"/>
              </a:rPr>
              <a:t>Action :</a:t>
            </a:r>
            <a:r>
              <a:rPr lang="fr-FR" b="0" i="0" dirty="0"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effectLst/>
                <a:latin typeface="Inter"/>
              </a:rPr>
              <a:t>Saisie des Données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effectLst/>
                <a:latin typeface="Inter"/>
              </a:rPr>
              <a:t>(Réalisations).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2F4367-2B40-14F4-EABA-601A54EE91E3}"/>
              </a:ext>
            </a:extLst>
          </p:cNvPr>
          <p:cNvSpPr txBox="1"/>
          <p:nvPr/>
        </p:nvSpPr>
        <p:spPr>
          <a:xfrm>
            <a:off x="9076178" y="2241053"/>
            <a:ext cx="3015619" cy="951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effectLst/>
                <a:latin typeface="Inter"/>
              </a:rPr>
              <a:t>Description :</a:t>
            </a:r>
            <a:r>
              <a:rPr lang="fr-FR" b="0" i="0" dirty="0"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effectLst/>
                <a:latin typeface="Inter"/>
              </a:rPr>
              <a:t>Remplir les valeurs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effectLst/>
                <a:latin typeface="Inter"/>
              </a:rPr>
              <a:t>quantitatives pour la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effectLst/>
                <a:latin typeface="Inter"/>
              </a:rPr>
              <a:t>période donnée.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0A2D55-8736-EE3E-6C2C-8B59DC35B13B}"/>
              </a:ext>
            </a:extLst>
          </p:cNvPr>
          <p:cNvSpPr txBox="1"/>
          <p:nvPr/>
        </p:nvSpPr>
        <p:spPr>
          <a:xfrm>
            <a:off x="4109850" y="1356916"/>
            <a:ext cx="261975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1" i="0" dirty="0">
                <a:solidFill>
                  <a:schemeClr val="bg1"/>
                </a:solidFill>
                <a:effectLst/>
                <a:latin typeface="Inter"/>
              </a:rPr>
              <a:t>Action :</a:t>
            </a: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 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0" dirty="0">
                <a:solidFill>
                  <a:schemeClr val="bg1"/>
                </a:solidFill>
                <a:effectLst/>
                <a:latin typeface="Inter"/>
              </a:rPr>
              <a:t>Proposition de Nouveaux Indicateurs.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A780D26-F085-19A5-5433-4DBC9F37C2F9}"/>
              </a:ext>
            </a:extLst>
          </p:cNvPr>
          <p:cNvSpPr txBox="1"/>
          <p:nvPr/>
        </p:nvSpPr>
        <p:spPr>
          <a:xfrm>
            <a:off x="4288536" y="4824358"/>
            <a:ext cx="2619756" cy="1274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500"/>
              </a:lnSpc>
              <a:spcAft>
                <a:spcPts val="225"/>
              </a:spcAft>
              <a:buFont typeface="Arial" panose="020B0604020202020204" pitchFamily="34" charset="0"/>
              <a:buChar char="•"/>
            </a:pPr>
            <a:r>
              <a:rPr lang="fr-FR" b="0" i="1" dirty="0">
                <a:solidFill>
                  <a:schemeClr val="bg1"/>
                </a:solidFill>
                <a:effectLst/>
                <a:latin typeface="Inter"/>
              </a:rPr>
              <a:t>Objectif : </a:t>
            </a:r>
          </a:p>
          <a:p>
            <a:pPr algn="l">
              <a:lnSpc>
                <a:spcPts val="1500"/>
              </a:lnSpc>
              <a:spcAft>
                <a:spcPts val="225"/>
              </a:spcAft>
            </a:pPr>
            <a:r>
              <a:rPr lang="fr-FR" b="0" i="1" dirty="0">
                <a:solidFill>
                  <a:schemeClr val="bg1"/>
                </a:solidFill>
                <a:effectLst/>
                <a:latin typeface="Inter"/>
              </a:rPr>
              <a:t>Enrichir le suivi sans dénaturer le PRD.</a:t>
            </a:r>
            <a:endParaRPr lang="fr-FR" b="0" i="0" dirty="0">
              <a:solidFill>
                <a:schemeClr val="bg1"/>
              </a:solidFill>
              <a:effectLst/>
              <a:latin typeface="Inter"/>
            </a:endParaRPr>
          </a:p>
          <a:p>
            <a:pPr>
              <a:buNone/>
            </a:pP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18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21915</TotalTime>
  <Words>924</Words>
  <Application>Microsoft Office PowerPoint</Application>
  <PresentationFormat>Widescreen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Inter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Andry RABEMANANTSOA</dc:creator>
  <cp:lastModifiedBy>Andry RABEMANANTSOA</cp:lastModifiedBy>
  <cp:revision>7</cp:revision>
  <cp:lastPrinted>2025-10-03T04:25:36Z</cp:lastPrinted>
  <dcterms:created xsi:type="dcterms:W3CDTF">2025-10-02T12:38:11Z</dcterms:created>
  <dcterms:modified xsi:type="dcterms:W3CDTF">2025-11-27T21:04:06Z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a3a108f-898d-4589-9ebc-7ee3b46df9b8_Enabled">
    <vt:lpwstr>true</vt:lpwstr>
  </property>
  <property fmtid="{D5CDD505-2E9C-101B-9397-08002B2CF9AE}" pid="3" name="MSIP_Label_2a3a108f-898d-4589-9ebc-7ee3b46df9b8_SetDate">
    <vt:lpwstr>2025-10-02T12:57:03Z</vt:lpwstr>
  </property>
  <property fmtid="{D5CDD505-2E9C-101B-9397-08002B2CF9AE}" pid="4" name="MSIP_Label_2a3a108f-898d-4589-9ebc-7ee3b46df9b8_Method">
    <vt:lpwstr>Standard</vt:lpwstr>
  </property>
  <property fmtid="{D5CDD505-2E9C-101B-9397-08002B2CF9AE}" pid="5" name="MSIP_Label_2a3a108f-898d-4589-9ebc-7ee3b46df9b8_Name">
    <vt:lpwstr>Official use only</vt:lpwstr>
  </property>
  <property fmtid="{D5CDD505-2E9C-101B-9397-08002B2CF9AE}" pid="6" name="MSIP_Label_2a3a108f-898d-4589-9ebc-7ee3b46df9b8_SiteId">
    <vt:lpwstr>462ad9ae-d7d9-4206-b874-71b1e079776f</vt:lpwstr>
  </property>
  <property fmtid="{D5CDD505-2E9C-101B-9397-08002B2CF9AE}" pid="7" name="MSIP_Label_2a3a108f-898d-4589-9ebc-7ee3b46df9b8_ActionId">
    <vt:lpwstr>46423182-e416-4c7d-aa3a-84e0ac799097</vt:lpwstr>
  </property>
  <property fmtid="{D5CDD505-2E9C-101B-9397-08002B2CF9AE}" pid="8" name="MSIP_Label_2a3a108f-898d-4589-9ebc-7ee3b46df9b8_ContentBits">
    <vt:lpwstr>0</vt:lpwstr>
  </property>
  <property fmtid="{D5CDD505-2E9C-101B-9397-08002B2CF9AE}" pid="9" name="MSIP_Label_2a3a108f-898d-4589-9ebc-7ee3b46df9b8_Tag">
    <vt:lpwstr>10, 3, 0, 1</vt:lpwstr>
  </property>
</Properties>
</file>